
<file path=[Content_Types].xml><?xml version="1.0" encoding="utf-8"?>
<Types xmlns="http://schemas.openxmlformats.org/package/2006/content-types">
  <Default Extension="tiff" ContentType="image/tiff"/>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0"/>
  </p:notesMasterIdLst>
  <p:sldIdLst>
    <p:sldId id="859" r:id="rId3"/>
    <p:sldId id="860" r:id="rId4"/>
    <p:sldId id="861" r:id="rId5"/>
    <p:sldId id="862" r:id="rId6"/>
    <p:sldId id="863" r:id="rId7"/>
    <p:sldId id="864" r:id="rId8"/>
    <p:sldId id="865" r:id="rId9"/>
  </p:sldIdLst>
  <p:sldSz cx="12190095"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8F6FD"/>
    <a:srgbClr val="39B97A"/>
    <a:srgbClr val="1EB26A"/>
    <a:srgbClr val="E3F2E7"/>
    <a:srgbClr val="FF0000"/>
    <a:srgbClr val="8DC369"/>
    <a:srgbClr val="009900"/>
    <a:srgbClr val="62812B"/>
    <a:srgbClr val="A0C83C"/>
    <a:srgbClr val="006C4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showGuides="1">
      <p:cViewPr varScale="1">
        <p:scale>
          <a:sx n="82" d="100"/>
          <a:sy n="82" d="100"/>
        </p:scale>
        <p:origin x="528" y="8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 Type="http://schemas.openxmlformats.org/officeDocument/2006/relationships/theme" Target="theme/theme1.xml"/><Relationship Id="rId13" Type="http://schemas.openxmlformats.org/officeDocument/2006/relationships/tableStyles" Target="tableStyles.xml"/><Relationship Id="rId12" Type="http://schemas.openxmlformats.org/officeDocument/2006/relationships/viewProps" Target="viewProps.xml"/><Relationship Id="rId11" Type="http://schemas.openxmlformats.org/officeDocument/2006/relationships/presProps" Target="presProps.xml"/><Relationship Id="rId10" Type="http://schemas.openxmlformats.org/officeDocument/2006/relationships/notesMaster" Target="notesMasters/notesMaster1.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endParaRPr lang="zh-CN" altLang="en-US" noProof="0"/>
          </a:p>
          <a:p>
            <a:pPr lvl="1"/>
            <a:r>
              <a:rPr lang="zh-CN" altLang="en-US" noProof="0"/>
              <a:t>第二级</a:t>
            </a:r>
            <a:endParaRPr lang="zh-CN" altLang="en-US" noProof="0"/>
          </a:p>
          <a:p>
            <a:pPr lvl="2"/>
            <a:r>
              <a:rPr lang="zh-CN" altLang="en-US" noProof="0"/>
              <a:t>第三级</a:t>
            </a:r>
            <a:endParaRPr lang="zh-CN" altLang="en-US" noProof="0"/>
          </a:p>
          <a:p>
            <a:pPr lvl="3"/>
            <a:r>
              <a:rPr lang="zh-CN" altLang="en-US" noProof="0"/>
              <a:t>第四级</a:t>
            </a:r>
            <a:endParaRPr lang="zh-CN" altLang="en-US" noProof="0"/>
          </a:p>
          <a:p>
            <a:pPr lvl="4"/>
            <a:r>
              <a:rPr lang="zh-CN" altLang="en-US" noProof="0"/>
              <a:t>第五级</a:t>
            </a:r>
            <a:endParaRPr lang="zh-CN" altLang="en-US" noProof="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5160"/>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endParaRPr lang="zh-CN" altLang="en-US" dirty="0"/>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 英语完形填空与阅读理解 九年级</a:t>
            </a:r>
            <a:r>
              <a:rPr lang="en-US" altLang="zh-CN" sz="2000" dirty="0" smtClean="0">
                <a:solidFill>
                  <a:prstClr val="black"/>
                </a:solidFill>
                <a:latin typeface="楷体" panose="02010609060101010101" pitchFamily="49" charset="-122"/>
                <a:ea typeface="楷体" panose="02010609060101010101" pitchFamily="49" charset="-122"/>
              </a:rPr>
              <a:t>+</a:t>
            </a:r>
            <a:r>
              <a:rPr lang="zh-CN" altLang="en-US" sz="2000" dirty="0" smtClean="0">
                <a:solidFill>
                  <a:prstClr val="black"/>
                </a:solidFill>
                <a:latin typeface="楷体" panose="02010609060101010101" pitchFamily="49" charset="-122"/>
                <a:ea typeface="楷体" panose="02010609060101010101" pitchFamily="49" charset="-122"/>
              </a:rPr>
              <a:t>中考</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endParaRPr lang="zh-CN" altLang="en-US" smtClean="0"/>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3.png"/><Relationship Id="rId1" Type="http://schemas.openxmlformats.org/officeDocument/2006/relationships/image" Target="../media/image2.png"/></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2492896"/>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第五部分　热点原创篇</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780928"/>
            <a:ext cx="11485848" cy="1684244"/>
          </a:xfrm>
        </p:spPr>
        <p:txBody>
          <a:bodyPr/>
          <a:lstStyle/>
          <a:p>
            <a:pPr hangingPunct="0">
              <a:spcAft>
                <a:spcPts val="0"/>
              </a:spcAf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本文</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是一篇说明文</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主要阐述了中小学课间休息时间从</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分钟延长至</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15</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分钟的改革举措</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学生有更多时间休息和进行户外活动</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一些学校还将课间休息与劳动教育相结合</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同时强调了保障学生安全的措施。</a:t>
            </a:r>
            <a:endParaRPr lang="zh-CN" altLang="zh-CN" sz="9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语篇导航-DA.eps" descr="id:2147486385;FounderCES"/>
          <p:cNvPicPr/>
          <p:nvPr/>
        </p:nvPicPr>
        <p:blipFill>
          <a:blip r:embed="rId1"/>
          <a:stretch>
            <a:fillRect/>
          </a:stretch>
        </p:blipFill>
        <p:spPr>
          <a:xfrm>
            <a:off x="577736" y="2863591"/>
            <a:ext cx="1917070" cy="468115"/>
          </a:xfrm>
          <a:prstGeom prst="rect">
            <a:avLst/>
          </a:prstGeom>
        </p:spPr>
      </p:pic>
      <p:pic>
        <p:nvPicPr>
          <p:cNvPr id="5" name="图片 4"/>
          <p:cNvPicPr>
            <a:picLocks noChangeAspect="1"/>
          </p:cNvPicPr>
          <p:nvPr/>
        </p:nvPicPr>
        <p:blipFill>
          <a:blip r:embed="rId2"/>
          <a:stretch>
            <a:fillRect/>
          </a:stretch>
        </p:blipFill>
        <p:spPr>
          <a:xfrm>
            <a:off x="749041" y="1268760"/>
            <a:ext cx="10692330" cy="1379243"/>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663220"/>
            <a:ext cx="11485848" cy="3415030"/>
          </a:xfrm>
        </p:spPr>
        <p:txBody>
          <a:bodyPr/>
          <a:lstStyle/>
          <a:p>
            <a:pPr hangingPunct="0">
              <a:spcAft>
                <a:spcPts val="0"/>
              </a:spcAft>
              <a:tabLst>
                <a:tab pos="4050665" algn="l"/>
                <a:tab pos="7021195" algn="l"/>
                <a:tab pos="963168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the past, during the break time between classes, students often rushed to the toilet then back to class with no time for anything else. But now that has changed. They can have more time to rest and share interesting things with classmates.</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4050665" algn="l"/>
                <a:tab pos="7021195" algn="l"/>
                <a:tab pos="963168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From this term, students at primary and middle schools have longer break between classes. It has been changed from 10 minutes to 15 minutes so that students can spend more time outdoors for their health.</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1"/>
          <a:stretch>
            <a:fillRect/>
          </a:stretch>
        </p:blipFill>
        <p:spPr>
          <a:xfrm>
            <a:off x="4392595" y="1159164"/>
            <a:ext cx="3405223" cy="467383"/>
          </a:xfrm>
          <a:prstGeom prst="rect">
            <a:avLst/>
          </a:prstGeo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631180"/>
          </a:xfrm>
        </p:spPr>
        <p:txBody>
          <a:bodyPr/>
          <a:lstStyle/>
          <a:p>
            <a:pPr indent="609600"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 help children better enjoy break time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activities, some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schools have mixed break time with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labour</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劳动</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education by opening planting areas and animal feeding areas. “We have welcomed new friends to our school—some ducks and rabbits,” said Zhang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Boren,a</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13-year-old student from Beijing 101 Middle School. “During the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breaks,some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students play with these cute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animals,and</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others exercise on the playground. We get closer to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nature, which</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is refreshing and relaxing.”</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According to the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situation,it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is important to make sure everyone is safe. PE teachers should keep an eye on students who are playing on the ground. When the ground is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wet,PE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teachers remind the students not to run or jump.</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All in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all,our</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government and teachers are making great effort for children’s growth.</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1"/>
          <p:cNvSpPr txBox="1"/>
          <p:nvPr/>
        </p:nvSpPr>
        <p:spPr bwMode="auto">
          <a:xfrm>
            <a:off x="353228" y="1813360"/>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根据第二段中的</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“It has been changed from 10 minutes to 15 minutes so that students can spend more time outdoors for their health</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可知，现在课间休息时间从</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分钟延长至</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15</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分钟。故填</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15/Fifteen minutes</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p:nvPr/>
        </p:nvSpPr>
        <p:spPr bwMode="auto">
          <a:xfrm>
            <a:off x="478582" y="1234076"/>
            <a:ext cx="11368120"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a:solidFill>
                  <a:srgbClr val="FF0000"/>
                </a:solidFill>
                <a:latin typeface="Times New Roman" panose="02020603050405020304" pitchFamily="18" charset="0"/>
                <a:ea typeface="宋体" panose="02010600030101010101" pitchFamily="2" charset="-122"/>
              </a:rPr>
              <a:t>15/Fifteen</a:t>
            </a:r>
            <a:r>
              <a:rPr lang="en-US" altLang="zh-CN" b="1">
                <a:solidFill>
                  <a:srgbClr val="FF0000"/>
                </a:solidFill>
                <a:latin typeface="Times New Roman" panose="02020603050405020304" pitchFamily="18" charset="0"/>
                <a:ea typeface="楷体" panose="02010609060101010101" pitchFamily="49" charset="-122"/>
              </a:rPr>
              <a:t> </a:t>
            </a:r>
            <a:r>
              <a:rPr lang="en-US" altLang="zh-CN" b="1">
                <a:solidFill>
                  <a:srgbClr val="FF0000"/>
                </a:solidFill>
                <a:latin typeface="Times New Roman" panose="02020603050405020304" pitchFamily="18" charset="0"/>
                <a:ea typeface="宋体" panose="02010600030101010101" pitchFamily="2" charset="-122"/>
              </a:rPr>
              <a:t>minutes</a:t>
            </a:r>
            <a:r>
              <a:rPr lang="en-US" altLang="zh-CN" b="1">
                <a:solidFill>
                  <a:srgbClr val="FF0000"/>
                </a:solidFill>
                <a:latin typeface="宋体" panose="02010600030101010101" pitchFamily="2" charset="-122"/>
                <a:cs typeface="Times New Roman" panose="02020603050405020304" pitchFamily="18" charset="0"/>
              </a:rPr>
              <a:t>.</a:t>
            </a:r>
            <a:endParaRPr lang="zh-CN" altLang="en-US" dirty="0"/>
          </a:p>
        </p:txBody>
      </p:sp>
      <p:sp>
        <p:nvSpPr>
          <p:cNvPr id="2" name="内容占位符 1"/>
          <p:cNvSpPr>
            <a:spLocks noGrp="1"/>
          </p:cNvSpPr>
          <p:nvPr>
            <p:ph idx="1"/>
          </p:nvPr>
        </p:nvSpPr>
        <p:spPr>
          <a:xfrm>
            <a:off x="360854" y="746120"/>
            <a:ext cx="11485848" cy="1198880"/>
          </a:xfrm>
        </p:spPr>
        <p:txBody>
          <a:bodyPr/>
          <a:lstStyle/>
          <a:p>
            <a:pPr hangingPunct="0">
              <a:spcAft>
                <a:spcPts val="0"/>
              </a:spcAft>
              <a:tabLst>
                <a:tab pos="4050665" algn="l"/>
                <a:tab pos="7021195" algn="l"/>
                <a:tab pos="9631680" algn="l"/>
              </a:tabLst>
            </a:pP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How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long are break between classes now?</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r>
              <a:rPr lang="en-US" altLang="zh-CN" u="sng" dirty="0"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__________________________________________________________________________</a:t>
            </a:r>
            <a:r>
              <a:rPr lang="zh-CN" altLang="zh-CN" u="sng" dirty="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内容占位符 1"/>
          <p:cNvSpPr txBox="1"/>
          <p:nvPr/>
        </p:nvSpPr>
        <p:spPr bwMode="auto">
          <a:xfrm>
            <a:off x="362559" y="4527715"/>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根据第二段中的</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“so that students can spend more time outdoors for their health”</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可知，延长课间休息时长是为了让学生有更多户外活动时间，来促进健康。故填</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To let students spend more time outdoors for health</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内容占位符 1"/>
          <p:cNvSpPr txBox="1"/>
          <p:nvPr/>
        </p:nvSpPr>
        <p:spPr bwMode="auto">
          <a:xfrm>
            <a:off x="487913" y="3948431"/>
            <a:ext cx="11368120"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a:solidFill>
                  <a:srgbClr val="FF0000"/>
                </a:solidFill>
                <a:latin typeface="Times New Roman" panose="02020603050405020304" pitchFamily="18" charset="0"/>
                <a:ea typeface="宋体" panose="02010600030101010101" pitchFamily="2" charset="-122"/>
              </a:rPr>
              <a:t>To let students spend more time outdoors for health</a:t>
            </a:r>
            <a:r>
              <a:rPr lang="en-US" altLang="zh-CN" b="1">
                <a:solidFill>
                  <a:srgbClr val="FF0000"/>
                </a:solidFill>
                <a:latin typeface="宋体" panose="02010600030101010101" pitchFamily="2" charset="-122"/>
                <a:cs typeface="Times New Roman" panose="02020603050405020304" pitchFamily="18" charset="0"/>
              </a:rPr>
              <a:t>.</a:t>
            </a:r>
            <a:endParaRPr lang="zh-CN" altLang="en-US" dirty="0"/>
          </a:p>
        </p:txBody>
      </p:sp>
      <p:sp>
        <p:nvSpPr>
          <p:cNvPr id="7" name="内容占位符 1"/>
          <p:cNvSpPr txBox="1"/>
          <p:nvPr/>
        </p:nvSpPr>
        <p:spPr bwMode="auto">
          <a:xfrm>
            <a:off x="370185" y="3460475"/>
            <a:ext cx="11485848" cy="1198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4050665" algn="l"/>
                <a:tab pos="7021195" algn="l"/>
                <a:tab pos="9631680" algn="l"/>
              </a:tabLst>
            </a:pP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2.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Why was the break time extended according to the text?</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4050665" algn="l"/>
                <a:tab pos="7021195" algn="l"/>
                <a:tab pos="9631680" algn="l"/>
              </a:tabLst>
            </a:pPr>
            <a:r>
              <a:rPr lang="en-US" altLang="zh-CN" u="sng"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__________________________________________________________________________</a:t>
            </a:r>
            <a:r>
              <a:rPr lang="zh-CN" altLang="zh-CN" u="sng"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1"/>
          <p:cNvSpPr txBox="1"/>
          <p:nvPr/>
        </p:nvSpPr>
        <p:spPr bwMode="auto">
          <a:xfrm>
            <a:off x="353228" y="2702927"/>
            <a:ext cx="11485848" cy="2238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pP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根据第三段中的</a:t>
            </a:r>
            <a:r>
              <a:rPr lang="en-US" altLang="zh-CN" b="1">
                <a:solidFill>
                  <a:srgbClr val="FF0000"/>
                </a:solidFill>
                <a:latin typeface="Times New Roman" panose="02020603050405020304" pitchFamily="18" charset="0"/>
                <a:ea typeface="宋体" panose="02010600030101010101" pitchFamily="2" charset="-122"/>
              </a:rPr>
              <a:t>“To help children better enjoy break time activities,some schools have mixed break time with labour</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劳动</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ea typeface="Times New Roman" panose="02020603050405020304" pitchFamily="18" charset="0"/>
              </a:rPr>
              <a:t> </a:t>
            </a:r>
            <a:r>
              <a:rPr lang="en-US" altLang="zh-CN" b="1">
                <a:solidFill>
                  <a:srgbClr val="FF0000"/>
                </a:solidFill>
                <a:ea typeface="Times New Roman" panose="02020603050405020304" pitchFamily="18" charset="0"/>
              </a:rPr>
              <a:t>education by opening planting areas and animal feeding areas</a:t>
            </a:r>
            <a:r>
              <a:rPr lang="en-US" altLang="zh-CN" b="1">
                <a:solidFill>
                  <a:srgbClr val="FF0000"/>
                </a:solidFill>
                <a:latin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可知，学校开设种植区和动物喂养区拓展劳动教育。故填</a:t>
            </a:r>
            <a:r>
              <a:rPr lang="en-US" altLang="zh-CN" b="1">
                <a:solidFill>
                  <a:srgbClr val="FF0000"/>
                </a:solidFill>
                <a:latin typeface="Times New Roman" panose="02020603050405020304" pitchFamily="18" charset="0"/>
                <a:ea typeface="宋体" panose="02010600030101010101" pitchFamily="2" charset="-122"/>
              </a:rPr>
              <a:t>Planting areas and animal feeding areas</a:t>
            </a:r>
            <a:r>
              <a:rPr lang="en-US" altLang="zh-CN" b="1">
                <a:solidFill>
                  <a:srgbClr val="FF0000"/>
                </a:solidFill>
                <a:latin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p:nvPr/>
        </p:nvSpPr>
        <p:spPr bwMode="auto">
          <a:xfrm>
            <a:off x="478582" y="2123643"/>
            <a:ext cx="11368120"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a:solidFill>
                  <a:srgbClr val="FF0000"/>
                </a:solidFill>
                <a:latin typeface="Times New Roman" panose="02020603050405020304" pitchFamily="18" charset="0"/>
                <a:ea typeface="宋体" panose="02010600030101010101" pitchFamily="2" charset="-122"/>
              </a:rPr>
              <a:t>Planting areas and animal feeding areas</a:t>
            </a:r>
            <a:r>
              <a:rPr lang="en-US" altLang="zh-CN" b="1">
                <a:solidFill>
                  <a:srgbClr val="FF0000"/>
                </a:solidFill>
                <a:latin typeface="宋体" panose="02010600030101010101" pitchFamily="2" charset="-122"/>
                <a:cs typeface="Times New Roman" panose="02020603050405020304" pitchFamily="18" charset="0"/>
              </a:rPr>
              <a:t>.</a:t>
            </a:r>
            <a:endParaRPr lang="zh-CN" altLang="en-US" dirty="0"/>
          </a:p>
        </p:txBody>
      </p:sp>
      <p:sp>
        <p:nvSpPr>
          <p:cNvPr id="2" name="内容占位符 1"/>
          <p:cNvSpPr>
            <a:spLocks noGrp="1"/>
          </p:cNvSpPr>
          <p:nvPr>
            <p:ph idx="1"/>
          </p:nvPr>
        </p:nvSpPr>
        <p:spPr>
          <a:xfrm>
            <a:off x="360854" y="1635687"/>
            <a:ext cx="11485848" cy="1198880"/>
          </a:xfrm>
        </p:spPr>
        <p:txBody>
          <a:bodyPr/>
          <a:lstStyle/>
          <a:p>
            <a:pPr hangingPunct="0">
              <a:spcAft>
                <a:spcPts val="0"/>
              </a:spcAft>
              <a:tabLst>
                <a:tab pos="4050665" algn="l"/>
                <a:tab pos="7021195" algn="l"/>
                <a:tab pos="9631680" algn="l"/>
              </a:tabLst>
            </a:pP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two types of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labour</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education areas are mentioned in the text?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r>
              <a:rPr lang="en-US" altLang="zh-CN" u="sng" dirty="0"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__________________________________________________________________________</a:t>
            </a:r>
            <a:r>
              <a:rPr lang="zh-CN" altLang="zh-CN" u="sng" dirty="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内容占位符 1"/>
          <p:cNvSpPr txBox="1"/>
          <p:nvPr/>
        </p:nvSpPr>
        <p:spPr bwMode="auto">
          <a:xfrm>
            <a:off x="362559" y="2624032"/>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根据第四段中的</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“When the ground is </a:t>
            </a:r>
            <a:r>
              <a:rPr lang="en-US" altLang="zh-CN" b="1" dirty="0" err="1">
                <a:solidFill>
                  <a:srgbClr val="FF0000"/>
                </a:solidFill>
                <a:latin typeface="Times New Roman" panose="02020603050405020304" pitchFamily="18" charset="0"/>
                <a:ea typeface="宋体" panose="02010600030101010101" pitchFamily="2" charset="-122"/>
                <a:cs typeface="Times New Roman" panose="02020603050405020304" pitchFamily="18" charset="0"/>
              </a:rPr>
              <a:t>wet,PE</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teachers remind the students not to run or jump</a:t>
            </a:r>
            <a:r>
              <a:rPr lang="en-US" altLang="zh-CN" b="1" dirty="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可知，地面潮湿时体育老师需提醒学生避免跑跳。故填</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Remind students not to run or jump</a:t>
            </a:r>
            <a:r>
              <a:rPr lang="en-US" altLang="zh-CN" b="1" dirty="0">
                <a:solidFill>
                  <a:srgbClr val="FF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9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内容占位符 1"/>
          <p:cNvSpPr txBox="1"/>
          <p:nvPr/>
        </p:nvSpPr>
        <p:spPr bwMode="auto">
          <a:xfrm>
            <a:off x="487913" y="2044748"/>
            <a:ext cx="11368120"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a:solidFill>
                  <a:srgbClr val="FF0000"/>
                </a:solidFill>
                <a:latin typeface="Times New Roman" panose="02020603050405020304" pitchFamily="18" charset="0"/>
                <a:ea typeface="宋体" panose="02010600030101010101" pitchFamily="2" charset="-122"/>
              </a:rPr>
              <a:t>Remind students not to run or jump</a:t>
            </a:r>
            <a:r>
              <a:rPr lang="en-US" altLang="zh-CN" b="1">
                <a:solidFill>
                  <a:srgbClr val="FF0000"/>
                </a:solidFill>
                <a:latin typeface="宋体" panose="02010600030101010101" pitchFamily="2" charset="-122"/>
                <a:cs typeface="Times New Roman" panose="02020603050405020304" pitchFamily="18" charset="0"/>
              </a:rPr>
              <a:t>.</a:t>
            </a:r>
            <a:endParaRPr lang="zh-CN" altLang="en-US" dirty="0"/>
          </a:p>
        </p:txBody>
      </p:sp>
      <p:sp>
        <p:nvSpPr>
          <p:cNvPr id="8" name="内容占位符 1"/>
          <p:cNvSpPr txBox="1"/>
          <p:nvPr/>
        </p:nvSpPr>
        <p:spPr bwMode="auto">
          <a:xfrm>
            <a:off x="370185" y="1556792"/>
            <a:ext cx="11485848" cy="1198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4050665" algn="l"/>
                <a:tab pos="7021195" algn="l"/>
                <a:tab pos="9631680" algn="l"/>
              </a:tabLst>
            </a:pP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4.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should PE teachers do when the ground is wet?</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4050665" algn="l"/>
                <a:tab pos="7021195" algn="l"/>
                <a:tab pos="9631680" algn="l"/>
              </a:tabLst>
            </a:pPr>
            <a:r>
              <a:rPr lang="en-US" altLang="zh-CN" u="sng"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__________________________________________________________________________</a:t>
            </a:r>
            <a:r>
              <a:rPr lang="zh-CN" altLang="zh-CN" u="sng"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9" name="内容占位符 1"/>
          <p:cNvSpPr txBox="1"/>
          <p:nvPr/>
        </p:nvSpPr>
        <p:spPr bwMode="auto">
          <a:xfrm>
            <a:off x="478582" y="4802934"/>
            <a:ext cx="11368120"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Reduce stress and improve social skills</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开放性试题</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言之有理即可</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10" name="内容占位符 1"/>
          <p:cNvSpPr>
            <a:spLocks noGrp="1"/>
          </p:cNvSpPr>
          <p:nvPr>
            <p:ph idx="1"/>
          </p:nvPr>
        </p:nvSpPr>
        <p:spPr>
          <a:xfrm>
            <a:off x="360854" y="4314978"/>
            <a:ext cx="11485848" cy="1198880"/>
          </a:xfrm>
        </p:spPr>
        <p:txBody>
          <a:bodyPr/>
          <a:lstStyle/>
          <a:p>
            <a:pPr hangingPunct="0">
              <a:spcAft>
                <a:spcPts val="0"/>
              </a:spcAft>
              <a:tabLst>
                <a:tab pos="4050665" algn="l"/>
                <a:tab pos="7021195" algn="l"/>
                <a:tab pos="9631680" algn="l"/>
              </a:tabLst>
            </a:pPr>
            <a:r>
              <a:rPr lang="en-US" altLang="zh-CN" dirty="0">
                <a:solidFill>
                  <a:srgbClr val="00B0F0"/>
                </a:solidFill>
                <a:latin typeface="Times New Roman" panose="02020603050405020304" pitchFamily="18" charset="0"/>
                <a:ea typeface="宋体" panose="02010600030101010101" pitchFamily="2" charset="-122"/>
              </a:rPr>
              <a:t>5</a:t>
            </a:r>
            <a:r>
              <a:rPr lang="en-US" altLang="zh-CN" dirty="0" smtClean="0">
                <a:solidFill>
                  <a:srgbClr val="00B0F0"/>
                </a:solidFill>
                <a:latin typeface="Times New Roman" panose="02020603050405020304" pitchFamily="18" charset="0"/>
                <a:ea typeface="宋体" panose="02010600030101010101" pitchFamily="2" charset="-122"/>
              </a:rPr>
              <a:t>. </a:t>
            </a:r>
            <a:r>
              <a:rPr lang="en-US" altLang="zh-CN" dirty="0" smtClean="0">
                <a:solidFill>
                  <a:srgbClr val="000000"/>
                </a:solidFill>
                <a:latin typeface="Times New Roman" panose="02020603050405020304" pitchFamily="18" charset="0"/>
                <a:ea typeface="宋体" panose="02010600030101010101" pitchFamily="2" charset="-122"/>
              </a:rPr>
              <a:t>How </a:t>
            </a:r>
            <a:r>
              <a:rPr lang="en-US" altLang="zh-CN" dirty="0">
                <a:solidFill>
                  <a:srgbClr val="000000"/>
                </a:solidFill>
                <a:latin typeface="Times New Roman" panose="02020603050405020304" pitchFamily="18" charset="0"/>
                <a:ea typeface="宋体" panose="02010600030101010101" pitchFamily="2" charset="-122"/>
              </a:rPr>
              <a:t>might longer breaks positively affect students’ daily school life?</a:t>
            </a:r>
            <a:endPar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r>
              <a:rPr lang="en-US" altLang="zh-CN" u="sng" dirty="0"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__________________________________________________________________________</a:t>
            </a:r>
            <a:r>
              <a:rPr lang="zh-CN" altLang="zh-CN" u="sng" dirty="0"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2968</Words>
  <Application>WPS 演示</Application>
  <PresentationFormat>自定义</PresentationFormat>
  <Paragraphs>44</Paragraphs>
  <Slides>7</Slides>
  <Notes>0</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7</vt:i4>
      </vt:variant>
    </vt:vector>
  </HeadingPairs>
  <TitlesOfParts>
    <vt:vector size="17" baseType="lpstr">
      <vt:lpstr>Arial</vt:lpstr>
      <vt:lpstr>宋体</vt:lpstr>
      <vt:lpstr>Wingdings</vt:lpstr>
      <vt:lpstr>Times New Roman</vt:lpstr>
      <vt:lpstr>楷体</vt:lpstr>
      <vt:lpstr>微软雅黑</vt:lpstr>
      <vt:lpstr>黑体</vt:lpstr>
      <vt:lpstr>Arial Unicode MS</vt:lpstr>
      <vt:lpstr>Calibri</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單行道</cp:lastModifiedBy>
  <cp:revision>475</cp:revision>
  <dcterms:created xsi:type="dcterms:W3CDTF">2020-11-06T05:24:00Z</dcterms:created>
  <dcterms:modified xsi:type="dcterms:W3CDTF">2025-09-18T06:47:11Z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2052-12.1.0.22529</vt:lpwstr>
  </property>
  <property fmtid="{D5CDD505-2E9C-101B-9397-08002B2CF9AE}" pid="3" name="ICV">
    <vt:lpwstr>183F53B07990440590EEDC2FFA382F57_12</vt:lpwstr>
  </property>
</Properties>
</file>